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0A93-77E6-4DF6-AC18-617A4AE324A3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0DEE1-C573-4ABC-8CF8-6B9533D567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07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0A93-77E6-4DF6-AC18-617A4AE324A3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0DEE1-C573-4ABC-8CF8-6B9533D567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713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0A93-77E6-4DF6-AC18-617A4AE324A3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0DEE1-C573-4ABC-8CF8-6B9533D567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06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0A93-77E6-4DF6-AC18-617A4AE324A3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0DEE1-C573-4ABC-8CF8-6B9533D567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289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0A93-77E6-4DF6-AC18-617A4AE324A3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0DEE1-C573-4ABC-8CF8-6B9533D567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470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0A93-77E6-4DF6-AC18-617A4AE324A3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0DEE1-C573-4ABC-8CF8-6B9533D567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983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0A93-77E6-4DF6-AC18-617A4AE324A3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0DEE1-C573-4ABC-8CF8-6B9533D567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542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0A93-77E6-4DF6-AC18-617A4AE324A3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0DEE1-C573-4ABC-8CF8-6B9533D567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942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0A93-77E6-4DF6-AC18-617A4AE324A3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0DEE1-C573-4ABC-8CF8-6B9533D567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51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0A93-77E6-4DF6-AC18-617A4AE324A3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0DEE1-C573-4ABC-8CF8-6B9533D567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885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0A93-77E6-4DF6-AC18-617A4AE324A3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0DEE1-C573-4ABC-8CF8-6B9533D567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47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60A93-77E6-4DF6-AC18-617A4AE324A3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0DEE1-C573-4ABC-8CF8-6B9533D567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797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9782" y="618836"/>
            <a:ext cx="7878618" cy="43700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76218" y="4608945"/>
            <a:ext cx="93933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What are the aims of this synod?</a:t>
            </a:r>
          </a:p>
          <a:p>
            <a:pPr algn="ctr"/>
            <a:r>
              <a:rPr lang="en-GB" sz="3200" b="1" dirty="0" smtClean="0"/>
              <a:t>Attitudes for participating</a:t>
            </a:r>
          </a:p>
          <a:p>
            <a:pPr algn="ctr"/>
            <a:r>
              <a:rPr lang="en-GB" sz="3200" b="1" dirty="0" smtClean="0"/>
              <a:t>Avoiding pitfalls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4218742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latin typeface="+mn-lt"/>
              </a:rPr>
              <a:t>Avoiding pitfalls 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527" y="1413164"/>
            <a:ext cx="11329487" cy="5070763"/>
          </a:xfr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GB" dirty="0" smtClean="0"/>
              <a:t>Progress on our journey could be hampered by the following temptations: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 smtClean="0"/>
              <a:t>1. Falling into the trap of </a:t>
            </a:r>
            <a:r>
              <a:rPr lang="en-GB" dirty="0" err="1" smtClean="0"/>
              <a:t>corporativism</a:t>
            </a:r>
            <a:r>
              <a:rPr lang="en-GB" dirty="0" smtClean="0"/>
              <a:t>, instead of opening ourselves to the actions of the Holy Spirit</a:t>
            </a:r>
          </a:p>
          <a:p>
            <a:pPr marL="514350" indent="-514350" algn="just">
              <a:buFont typeface="+mj-lt"/>
              <a:buAutoNum type="arabicPeriod"/>
            </a:pPr>
            <a:endParaRPr lang="en-GB" dirty="0"/>
          </a:p>
          <a:p>
            <a:pPr marL="0" indent="0" algn="just">
              <a:buNone/>
            </a:pPr>
            <a:r>
              <a:rPr lang="en-GB" dirty="0" smtClean="0"/>
              <a:t>2. Focusing on the immediate rather than reaching out to the peripheries and thinking ‘long-term’</a:t>
            </a:r>
          </a:p>
          <a:p>
            <a:pPr marL="514350" indent="-514350" algn="just">
              <a:buFont typeface="+mj-lt"/>
              <a:buAutoNum type="arabicPeriod"/>
            </a:pPr>
            <a:endParaRPr lang="en-GB" dirty="0"/>
          </a:p>
          <a:p>
            <a:pPr marL="0" indent="0" algn="just">
              <a:buNone/>
            </a:pPr>
            <a:r>
              <a:rPr lang="en-GB" dirty="0" smtClean="0"/>
              <a:t>3. Seeing only problems and missing the light</a:t>
            </a:r>
          </a:p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</a:t>
            </a:r>
            <a:r>
              <a:rPr lang="en-GB" i="1" dirty="0" err="1" smtClean="0"/>
              <a:t>Vademecum</a:t>
            </a:r>
            <a:r>
              <a:rPr lang="en-GB" i="1" dirty="0" smtClean="0"/>
              <a:t> for the Synod on </a:t>
            </a:r>
            <a:r>
              <a:rPr lang="en-GB" i="1" dirty="0" err="1" smtClean="0"/>
              <a:t>synodality</a:t>
            </a:r>
            <a:r>
              <a:rPr lang="en-GB" dirty="0" smtClean="0"/>
              <a:t>, 2.4)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3527" y="178453"/>
            <a:ext cx="1871451" cy="123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87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latin typeface="+mn-lt"/>
              </a:rPr>
              <a:t>Avoiding pitfalls 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527" y="1413164"/>
            <a:ext cx="11329487" cy="5070763"/>
          </a:xfr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4. Focusing only on structures and obstructing the individual and collective renewal of the whole ‘Body of Christ’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5. Looking inwardly instead of forging a dialogue with those involved in the social, political, economic and cultural spheres, as well as with Christians of different denominations and believers of different faith traditions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</a:t>
            </a:r>
            <a:r>
              <a:rPr lang="en-GB" i="1" dirty="0" err="1" smtClean="0"/>
              <a:t>Vademecum</a:t>
            </a:r>
            <a:r>
              <a:rPr lang="en-GB" i="1" dirty="0" smtClean="0"/>
              <a:t> for the Synod on </a:t>
            </a:r>
            <a:r>
              <a:rPr lang="en-GB" i="1" dirty="0" err="1" smtClean="0"/>
              <a:t>synodality</a:t>
            </a:r>
            <a:r>
              <a:rPr lang="en-GB" dirty="0" smtClean="0"/>
              <a:t>, 2.4)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0399" y="178453"/>
            <a:ext cx="1871451" cy="123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66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latin typeface="+mn-lt"/>
              </a:rPr>
              <a:t>Avoiding pitfalls 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983" y="1413164"/>
            <a:ext cx="11468032" cy="5227781"/>
          </a:xfr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6. Losing focus on </a:t>
            </a:r>
            <a:r>
              <a:rPr lang="en-GB" dirty="0" err="1" smtClean="0"/>
              <a:t>synodality</a:t>
            </a:r>
            <a:r>
              <a:rPr lang="en-GB" dirty="0" smtClean="0"/>
              <a:t> and discernment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7.  Sowing the seeds of conflict and division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8. Treating the synod as a ‘political battle’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9. Listening only to those who play an active part in the Church and forgetting about those on the periphery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</a:t>
            </a:r>
            <a:r>
              <a:rPr lang="en-GB" i="1" dirty="0" err="1" smtClean="0"/>
              <a:t>Vademecum</a:t>
            </a:r>
            <a:r>
              <a:rPr lang="en-GB" i="1" dirty="0" smtClean="0"/>
              <a:t> for the Synod on </a:t>
            </a:r>
            <a:r>
              <a:rPr lang="en-GB" i="1" dirty="0" err="1" smtClean="0"/>
              <a:t>synodality</a:t>
            </a:r>
            <a:r>
              <a:rPr lang="en-GB" dirty="0" smtClean="0"/>
              <a:t>, 2.4)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4956" y="178453"/>
            <a:ext cx="1871451" cy="123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593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237" y="1302328"/>
            <a:ext cx="10104582" cy="5338618"/>
          </a:xfr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 smtClean="0"/>
              <a:t>‘In </a:t>
            </a:r>
            <a:r>
              <a:rPr lang="en-GB" dirty="0"/>
              <a:t>order for this to happen, it is necessary to make significant efforts to involve the highest number of people possible in a meaningful way. </a:t>
            </a:r>
            <a:r>
              <a:rPr lang="en-GB" dirty="0" smtClean="0"/>
              <a:t>(…) Superficial </a:t>
            </a:r>
            <a:r>
              <a:rPr lang="en-GB" dirty="0"/>
              <a:t>or scripted input that does not accurately and richly represent the experience of the people will not be helpful, nor that which does not express </a:t>
            </a:r>
            <a:r>
              <a:rPr lang="en-GB" dirty="0" smtClean="0"/>
              <a:t>the </a:t>
            </a:r>
            <a:r>
              <a:rPr lang="en-GB" dirty="0"/>
              <a:t>full range and diversity of experiences</a:t>
            </a:r>
            <a:r>
              <a:rPr lang="en-GB" dirty="0" smtClean="0"/>
              <a:t>.’</a:t>
            </a:r>
            <a:endParaRPr lang="en-GB" dirty="0"/>
          </a:p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 smtClean="0"/>
              <a:t>	(</a:t>
            </a:r>
            <a:r>
              <a:rPr lang="en-GB" i="1" dirty="0" err="1"/>
              <a:t>Vademecum</a:t>
            </a:r>
            <a:r>
              <a:rPr lang="en-GB" i="1" dirty="0"/>
              <a:t> for the Synod on </a:t>
            </a:r>
            <a:r>
              <a:rPr lang="en-GB" i="1" dirty="0" err="1"/>
              <a:t>synodality</a:t>
            </a:r>
            <a:r>
              <a:rPr lang="en-GB" dirty="0"/>
              <a:t>, </a:t>
            </a:r>
            <a:r>
              <a:rPr lang="en-GB" dirty="0" smtClean="0"/>
              <a:t>4.1)</a:t>
            </a:r>
            <a:endParaRPr lang="en-GB" dirty="0"/>
          </a:p>
          <a:p>
            <a:pPr marL="0" indent="0" algn="just">
              <a:buNone/>
            </a:pPr>
            <a:endParaRPr lang="en-GB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4956" y="178453"/>
            <a:ext cx="1871451" cy="11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317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latin typeface="+mn-lt"/>
              </a:rPr>
              <a:t>What are the aims of this synod? 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 marL="0" indent="0" algn="just">
              <a:buNone/>
            </a:pPr>
            <a:r>
              <a:rPr lang="en-GB" dirty="0" smtClean="0"/>
              <a:t>‘The </a:t>
            </a:r>
            <a:r>
              <a:rPr lang="en-GB" dirty="0"/>
              <a:t>mission of the Church requires </a:t>
            </a:r>
            <a:r>
              <a:rPr lang="en-GB" b="1" dirty="0"/>
              <a:t>the entire People of God </a:t>
            </a:r>
            <a:r>
              <a:rPr lang="en-GB" dirty="0"/>
              <a:t>to be on a </a:t>
            </a:r>
            <a:r>
              <a:rPr lang="en-GB" b="1" dirty="0"/>
              <a:t>journey together</a:t>
            </a:r>
            <a:r>
              <a:rPr lang="en-GB" dirty="0"/>
              <a:t>, with each member playing his or her crucial role, united with each </a:t>
            </a:r>
            <a:r>
              <a:rPr lang="en-GB" dirty="0" smtClean="0"/>
              <a:t>other.’ </a:t>
            </a:r>
          </a:p>
          <a:p>
            <a:pPr marL="0" indent="0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 smtClean="0"/>
              <a:t>‘…to </a:t>
            </a:r>
            <a:r>
              <a:rPr lang="en-GB" dirty="0"/>
              <a:t>provide an opportunity for the entire People of God </a:t>
            </a:r>
            <a:r>
              <a:rPr lang="en-GB" b="1" dirty="0"/>
              <a:t>to discern together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/>
              <a:t>how to </a:t>
            </a:r>
            <a:r>
              <a:rPr lang="en-GB" b="1" dirty="0"/>
              <a:t>move forward </a:t>
            </a:r>
            <a:r>
              <a:rPr lang="en-GB" dirty="0"/>
              <a:t>on the path towards being a more </a:t>
            </a:r>
            <a:r>
              <a:rPr lang="en-GB" dirty="0" err="1" smtClean="0"/>
              <a:t>synodal</a:t>
            </a:r>
            <a:r>
              <a:rPr lang="en-GB" dirty="0" smtClean="0"/>
              <a:t> </a:t>
            </a:r>
            <a:r>
              <a:rPr lang="en-GB" dirty="0"/>
              <a:t>Church in the </a:t>
            </a:r>
            <a:r>
              <a:rPr lang="en-GB" b="1" dirty="0"/>
              <a:t>long-term</a:t>
            </a:r>
            <a:r>
              <a:rPr lang="en-GB" dirty="0" smtClean="0"/>
              <a:t>.’  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(</a:t>
            </a:r>
            <a:r>
              <a:rPr lang="en-GB" i="1" dirty="0" err="1" smtClean="0"/>
              <a:t>Vademecum</a:t>
            </a:r>
            <a:r>
              <a:rPr lang="en-GB" i="1" dirty="0" smtClean="0"/>
              <a:t> for the Synod on </a:t>
            </a:r>
            <a:r>
              <a:rPr lang="en-GB" i="1" dirty="0" err="1" smtClean="0"/>
              <a:t>synodality</a:t>
            </a:r>
            <a:r>
              <a:rPr lang="en-GB" dirty="0" smtClean="0"/>
              <a:t>, 1.3)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7563" y="410550"/>
            <a:ext cx="1871451" cy="123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906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latin typeface="+mn-lt"/>
              </a:rPr>
              <a:t>What are the aims of this synod? 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 marL="0" indent="0" algn="just">
              <a:buNone/>
            </a:pPr>
            <a:r>
              <a:rPr lang="en-GB" dirty="0" smtClean="0"/>
              <a:t>‘The </a:t>
            </a:r>
            <a:r>
              <a:rPr lang="en-GB" dirty="0"/>
              <a:t>Second Vatican Council reinvigorated the sense that </a:t>
            </a:r>
            <a:r>
              <a:rPr lang="en-GB" b="1" dirty="0"/>
              <a:t>all the baptised</a:t>
            </a:r>
            <a:r>
              <a:rPr lang="en-GB" dirty="0"/>
              <a:t>, both the hierarchy and the laity, are </a:t>
            </a:r>
            <a:r>
              <a:rPr lang="en-GB" b="1" dirty="0"/>
              <a:t>called to be active participants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/>
              <a:t>in the saving mission of the Church (</a:t>
            </a:r>
            <a:r>
              <a:rPr lang="en-GB" i="1" dirty="0"/>
              <a:t>LG</a:t>
            </a:r>
            <a:r>
              <a:rPr lang="en-GB" dirty="0"/>
              <a:t>, 32-33</a:t>
            </a:r>
            <a:r>
              <a:rPr lang="en-GB" dirty="0" smtClean="0"/>
              <a:t>).’ </a:t>
            </a:r>
          </a:p>
          <a:p>
            <a:pPr marL="0" indent="0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 smtClean="0"/>
              <a:t>‘The </a:t>
            </a:r>
            <a:r>
              <a:rPr lang="en-GB" dirty="0"/>
              <a:t>path of </a:t>
            </a:r>
            <a:r>
              <a:rPr lang="en-GB" dirty="0" err="1"/>
              <a:t>synodality</a:t>
            </a:r>
            <a:r>
              <a:rPr lang="en-GB" dirty="0"/>
              <a:t> seeks to make </a:t>
            </a:r>
            <a:r>
              <a:rPr lang="en-GB" b="1" dirty="0"/>
              <a:t>pastoral decisions that reflect the will of God</a:t>
            </a:r>
            <a:r>
              <a:rPr lang="en-GB" dirty="0"/>
              <a:t> as closely as possible, grounding them in the living voice of the People of God (ICT, </a:t>
            </a:r>
            <a:r>
              <a:rPr lang="en-GB" i="1" dirty="0"/>
              <a:t>Syn.</a:t>
            </a:r>
            <a:r>
              <a:rPr lang="en-GB" dirty="0"/>
              <a:t>, 68</a:t>
            </a:r>
            <a:r>
              <a:rPr lang="en-GB" dirty="0" smtClean="0"/>
              <a:t>).’ 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</a:t>
            </a:r>
            <a:r>
              <a:rPr lang="en-GB" i="1" dirty="0" err="1" smtClean="0"/>
              <a:t>Vademecum</a:t>
            </a:r>
            <a:r>
              <a:rPr lang="en-GB" i="1" dirty="0" smtClean="0"/>
              <a:t> for the Synod on </a:t>
            </a:r>
            <a:r>
              <a:rPr lang="en-GB" i="1" dirty="0" err="1" smtClean="0"/>
              <a:t>synodality</a:t>
            </a:r>
            <a:r>
              <a:rPr lang="en-GB" dirty="0" smtClean="0"/>
              <a:t>, 1.3)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7563" y="410550"/>
            <a:ext cx="1871451" cy="123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75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latin typeface="+mn-lt"/>
              </a:rPr>
              <a:t>What are the aims of this synod? 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The fundamental question</a:t>
            </a:r>
          </a:p>
          <a:p>
            <a:pPr marL="0" indent="0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b="1" dirty="0"/>
              <a:t>How does this “journeying together” take place today </a:t>
            </a:r>
            <a:r>
              <a:rPr lang="en-GB" dirty="0"/>
              <a:t>on different levels (from the local level to the universal one), allowing the Church to proclaim the Gospel? </a:t>
            </a:r>
            <a:r>
              <a:rPr lang="en-GB" b="1" dirty="0"/>
              <a:t>and what steps is the Spirit inviting us to take </a:t>
            </a:r>
            <a:r>
              <a:rPr lang="en-GB" dirty="0"/>
              <a:t>in order to grow as a </a:t>
            </a:r>
            <a:r>
              <a:rPr lang="en-GB" dirty="0" err="1"/>
              <a:t>synodal</a:t>
            </a:r>
            <a:r>
              <a:rPr lang="en-GB" dirty="0"/>
              <a:t> Church? 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</a:t>
            </a:r>
            <a:r>
              <a:rPr lang="en-GB" i="1" dirty="0" err="1" smtClean="0"/>
              <a:t>Vademecum</a:t>
            </a:r>
            <a:r>
              <a:rPr lang="en-GB" i="1" dirty="0" smtClean="0"/>
              <a:t> for the Synod on </a:t>
            </a:r>
            <a:r>
              <a:rPr lang="en-GB" i="1" dirty="0" err="1" smtClean="0"/>
              <a:t>synodality</a:t>
            </a:r>
            <a:r>
              <a:rPr lang="en-GB" dirty="0" smtClean="0"/>
              <a:t>, 1.3)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7563" y="410550"/>
            <a:ext cx="1871451" cy="123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042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latin typeface="+mn-lt"/>
              </a:rPr>
              <a:t>What are the aims of this synod? 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5261"/>
            <a:ext cx="10515600" cy="4838666"/>
          </a:xfr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 smtClean="0"/>
              <a:t>‘</a:t>
            </a:r>
            <a:r>
              <a:rPr lang="en-GB" dirty="0"/>
              <a:t>In this light, the objective of the current Synod is </a:t>
            </a:r>
            <a:r>
              <a:rPr lang="en-GB" b="1" dirty="0"/>
              <a:t>to listen</a:t>
            </a:r>
            <a:r>
              <a:rPr lang="en-GB" dirty="0"/>
              <a:t>, as the entire People of God, </a:t>
            </a:r>
            <a:r>
              <a:rPr lang="en-GB" b="1" dirty="0"/>
              <a:t>to what the Holy Spirit is saying to the Church</a:t>
            </a:r>
            <a:r>
              <a:rPr lang="en-GB" dirty="0"/>
              <a:t>. We do so by listening together to the Word of God in Scripture and the living Tradition of the Church, and then by listening to one another, and especially to those at the margins, </a:t>
            </a:r>
            <a:r>
              <a:rPr lang="en-GB" b="1" dirty="0"/>
              <a:t>discerning the signs of the times</a:t>
            </a:r>
            <a:r>
              <a:rPr lang="en-GB" dirty="0" smtClean="0"/>
              <a:t>.’ 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‘…the </a:t>
            </a:r>
            <a:r>
              <a:rPr lang="en-GB" dirty="0"/>
              <a:t>whole </a:t>
            </a:r>
            <a:r>
              <a:rPr lang="en-GB" dirty="0" err="1"/>
              <a:t>Synodal</a:t>
            </a:r>
            <a:r>
              <a:rPr lang="en-GB" dirty="0"/>
              <a:t> Process aims at fostering a lived experience of </a:t>
            </a:r>
            <a:r>
              <a:rPr lang="en-GB" b="1" dirty="0"/>
              <a:t>discernment</a:t>
            </a:r>
            <a:r>
              <a:rPr lang="en-GB" dirty="0"/>
              <a:t>, </a:t>
            </a:r>
            <a:r>
              <a:rPr lang="en-GB" b="1" dirty="0"/>
              <a:t>participation</a:t>
            </a:r>
            <a:r>
              <a:rPr lang="en-GB" dirty="0"/>
              <a:t>, and </a:t>
            </a:r>
            <a:r>
              <a:rPr lang="en-GB" b="1" dirty="0"/>
              <a:t>co-responsibility</a:t>
            </a:r>
            <a:r>
              <a:rPr lang="en-GB" dirty="0"/>
              <a:t>, where a diversity of gifts is brought together </a:t>
            </a:r>
            <a:r>
              <a:rPr lang="en-GB" b="1" dirty="0"/>
              <a:t>for the Church’s mission in the world</a:t>
            </a:r>
            <a:r>
              <a:rPr lang="en-GB" dirty="0"/>
              <a:t>. 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</a:t>
            </a:r>
            <a:r>
              <a:rPr lang="en-GB" i="1" dirty="0" err="1" smtClean="0"/>
              <a:t>Vademecum</a:t>
            </a:r>
            <a:r>
              <a:rPr lang="en-GB" i="1" dirty="0" smtClean="0"/>
              <a:t> for the Synod on </a:t>
            </a:r>
            <a:r>
              <a:rPr lang="en-GB" i="1" dirty="0" err="1" smtClean="0"/>
              <a:t>synodality</a:t>
            </a:r>
            <a:r>
              <a:rPr lang="en-GB" dirty="0" smtClean="0"/>
              <a:t>, 1.3)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7563" y="410550"/>
            <a:ext cx="1871451" cy="123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868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latin typeface="+mn-lt"/>
              </a:rPr>
              <a:t>What are the aims of this synod? 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5261"/>
            <a:ext cx="10515600" cy="4838666"/>
          </a:xfr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‘…it </a:t>
            </a:r>
            <a:r>
              <a:rPr lang="en-GB" dirty="0"/>
              <a:t>is intended </a:t>
            </a:r>
            <a:r>
              <a:rPr lang="en-GB" b="1" dirty="0"/>
              <a:t>to inspire people </a:t>
            </a:r>
            <a:r>
              <a:rPr lang="en-GB" dirty="0"/>
              <a:t>to dream about the Church we are called to be, to make people’s hopes </a:t>
            </a:r>
            <a:r>
              <a:rPr lang="en-GB" b="1" dirty="0"/>
              <a:t>flourish</a:t>
            </a:r>
            <a:r>
              <a:rPr lang="en-GB" dirty="0"/>
              <a:t>, to </a:t>
            </a:r>
            <a:r>
              <a:rPr lang="en-GB" b="1" dirty="0"/>
              <a:t>stimulate trust</a:t>
            </a:r>
            <a:r>
              <a:rPr lang="en-GB" dirty="0"/>
              <a:t>, to </a:t>
            </a:r>
            <a:r>
              <a:rPr lang="en-GB" b="1" dirty="0"/>
              <a:t>bind up wounds</a:t>
            </a:r>
            <a:r>
              <a:rPr lang="en-GB" dirty="0"/>
              <a:t>, to weave </a:t>
            </a:r>
            <a:r>
              <a:rPr lang="en-GB" b="1" dirty="0"/>
              <a:t>new and deeper relationships</a:t>
            </a:r>
            <a:r>
              <a:rPr lang="en-GB" dirty="0"/>
              <a:t>, to </a:t>
            </a:r>
            <a:r>
              <a:rPr lang="en-GB" b="1" dirty="0"/>
              <a:t>learn</a:t>
            </a:r>
            <a:r>
              <a:rPr lang="en-GB" dirty="0"/>
              <a:t> from one another, to </a:t>
            </a:r>
            <a:r>
              <a:rPr lang="en-GB" b="1" dirty="0"/>
              <a:t>build bridges</a:t>
            </a:r>
            <a:r>
              <a:rPr lang="en-GB" dirty="0"/>
              <a:t>, to </a:t>
            </a:r>
            <a:r>
              <a:rPr lang="en-GB" b="1" dirty="0"/>
              <a:t>enlighten minds</a:t>
            </a:r>
            <a:r>
              <a:rPr lang="en-GB" dirty="0"/>
              <a:t>, </a:t>
            </a:r>
            <a:r>
              <a:rPr lang="en-GB" b="1" dirty="0"/>
              <a:t>warm hearts</a:t>
            </a:r>
            <a:r>
              <a:rPr lang="en-GB" dirty="0"/>
              <a:t>, and </a:t>
            </a:r>
            <a:r>
              <a:rPr lang="en-GB" b="1" dirty="0"/>
              <a:t>restore strength </a:t>
            </a:r>
            <a:r>
              <a:rPr lang="en-GB" dirty="0"/>
              <a:t>to our hands for our common mission (</a:t>
            </a:r>
            <a:r>
              <a:rPr lang="en-GB" i="1" dirty="0"/>
              <a:t>PD</a:t>
            </a:r>
            <a:r>
              <a:rPr lang="en-GB" dirty="0"/>
              <a:t>, 32</a:t>
            </a:r>
            <a:r>
              <a:rPr lang="en-GB" dirty="0" smtClean="0"/>
              <a:t>)’.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‘This </a:t>
            </a:r>
            <a:r>
              <a:rPr lang="en-GB" dirty="0"/>
              <a:t>journey together will call on us </a:t>
            </a:r>
            <a:r>
              <a:rPr lang="en-GB" b="1" dirty="0"/>
              <a:t>to renew our mentalities and our ecclesial structures in order to live out God’s call </a:t>
            </a:r>
            <a:r>
              <a:rPr lang="en-GB" dirty="0"/>
              <a:t>for the Church amid the present signs of the times</a:t>
            </a:r>
            <a:r>
              <a:rPr lang="en-GB" dirty="0" smtClean="0"/>
              <a:t>.’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</a:t>
            </a:r>
            <a:r>
              <a:rPr lang="en-GB" i="1" dirty="0" err="1" smtClean="0"/>
              <a:t>Vademecum</a:t>
            </a:r>
            <a:r>
              <a:rPr lang="en-GB" i="1" dirty="0" smtClean="0"/>
              <a:t> for the Synod on </a:t>
            </a:r>
            <a:r>
              <a:rPr lang="en-GB" i="1" dirty="0" err="1" smtClean="0"/>
              <a:t>synodality</a:t>
            </a:r>
            <a:r>
              <a:rPr lang="en-GB" dirty="0" smtClean="0"/>
              <a:t>, 1.3)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7563" y="410550"/>
            <a:ext cx="1871451" cy="123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17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latin typeface="+mn-lt"/>
              </a:rPr>
              <a:t>Attitudes for participating 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818" y="1645261"/>
            <a:ext cx="10891982" cy="5069575"/>
          </a:xfr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en-GB" dirty="0" smtClean="0"/>
              <a:t>Making time for sharing</a:t>
            </a:r>
          </a:p>
          <a:p>
            <a:r>
              <a:rPr lang="en-GB" dirty="0" smtClean="0"/>
              <a:t>Humility in listening an courage in speaking</a:t>
            </a:r>
          </a:p>
          <a:p>
            <a:r>
              <a:rPr lang="en-GB" dirty="0" smtClean="0"/>
              <a:t>Dialogue leading us to newness</a:t>
            </a:r>
          </a:p>
          <a:p>
            <a:r>
              <a:rPr lang="en-GB" dirty="0" smtClean="0"/>
              <a:t>Openness to conversion and change</a:t>
            </a:r>
          </a:p>
          <a:p>
            <a:r>
              <a:rPr lang="en-GB" dirty="0" smtClean="0"/>
              <a:t>Willingness to undertake a common exercise of discernment</a:t>
            </a:r>
          </a:p>
          <a:p>
            <a:r>
              <a:rPr lang="en-GB" dirty="0" smtClean="0"/>
              <a:t>Opening of ourselves to authentic listening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(From </a:t>
            </a:r>
            <a:r>
              <a:rPr lang="en-GB" i="1" dirty="0" err="1" smtClean="0"/>
              <a:t>Vademecum</a:t>
            </a:r>
            <a:r>
              <a:rPr lang="en-GB" i="1" dirty="0" smtClean="0"/>
              <a:t> for the Synod on </a:t>
            </a:r>
            <a:r>
              <a:rPr lang="en-GB" i="1" dirty="0" err="1" smtClean="0"/>
              <a:t>synodality</a:t>
            </a:r>
            <a:r>
              <a:rPr lang="en-GB" dirty="0" smtClean="0"/>
              <a:t>, 2.3)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7563" y="410550"/>
            <a:ext cx="1871451" cy="123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641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latin typeface="+mn-lt"/>
              </a:rPr>
              <a:t>Attitudes for participating 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818" y="1645261"/>
            <a:ext cx="10891982" cy="5069575"/>
          </a:xfr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en-GB" dirty="0" smtClean="0"/>
              <a:t>Leaving </a:t>
            </a:r>
            <a:r>
              <a:rPr lang="en-GB" dirty="0"/>
              <a:t>behind prejudices and stereotypes</a:t>
            </a:r>
          </a:p>
          <a:p>
            <a:r>
              <a:rPr lang="en-GB" dirty="0"/>
              <a:t>Avoiding </a:t>
            </a:r>
            <a:r>
              <a:rPr lang="en-GB" dirty="0" smtClean="0"/>
              <a:t>clericalism</a:t>
            </a:r>
            <a:endParaRPr lang="en-GB" dirty="0"/>
          </a:p>
          <a:p>
            <a:r>
              <a:rPr lang="en-GB" dirty="0" smtClean="0"/>
              <a:t>Trying to build bridges instead of retreating to self-sufficient</a:t>
            </a:r>
          </a:p>
          <a:p>
            <a:r>
              <a:rPr lang="en-GB" dirty="0" smtClean="0"/>
              <a:t>Overcoming ideologies</a:t>
            </a:r>
          </a:p>
          <a:p>
            <a:r>
              <a:rPr lang="en-GB" dirty="0" smtClean="0"/>
              <a:t>Openness to hope</a:t>
            </a:r>
          </a:p>
          <a:p>
            <a:r>
              <a:rPr lang="en-GB" dirty="0" smtClean="0"/>
              <a:t>Dreaming of a joyful future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(From </a:t>
            </a:r>
            <a:r>
              <a:rPr lang="en-GB" i="1" dirty="0" err="1" smtClean="0"/>
              <a:t>Vademecum</a:t>
            </a:r>
            <a:r>
              <a:rPr lang="en-GB" i="1" dirty="0" smtClean="0"/>
              <a:t> for the Synod on </a:t>
            </a:r>
            <a:r>
              <a:rPr lang="en-GB" i="1" dirty="0" err="1" smtClean="0"/>
              <a:t>synodality</a:t>
            </a:r>
            <a:r>
              <a:rPr lang="en-GB" dirty="0" smtClean="0"/>
              <a:t>, 2.3)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7563" y="410550"/>
            <a:ext cx="1871451" cy="123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637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6366"/>
          </a:xfrm>
        </p:spPr>
        <p:txBody>
          <a:bodyPr/>
          <a:lstStyle/>
          <a:p>
            <a:pPr algn="ctr"/>
            <a:r>
              <a:rPr lang="en-GB" b="1" dirty="0" smtClean="0">
                <a:latin typeface="+mn-lt"/>
              </a:rPr>
              <a:t>Attitudes for participating 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145" y="1191493"/>
            <a:ext cx="11369964" cy="5523344"/>
          </a:xfr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 smtClean="0"/>
              <a:t>A fruitful and creative dialogue will require of participants: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</a:t>
            </a:r>
            <a:r>
              <a:rPr lang="en-GB" dirty="0" smtClean="0"/>
              <a:t>o develop an innovative outlook</a:t>
            </a:r>
          </a:p>
          <a:p>
            <a:r>
              <a:rPr lang="en-GB" dirty="0"/>
              <a:t>t</a:t>
            </a:r>
            <a:r>
              <a:rPr lang="en-GB" dirty="0" smtClean="0"/>
              <a:t>o be inclusive</a:t>
            </a:r>
          </a:p>
          <a:p>
            <a:r>
              <a:rPr lang="en-GB" dirty="0" smtClean="0"/>
              <a:t>to have an open mind</a:t>
            </a:r>
          </a:p>
          <a:p>
            <a:r>
              <a:rPr lang="en-GB" dirty="0" smtClean="0"/>
              <a:t>to listen to each and all</a:t>
            </a:r>
          </a:p>
          <a:p>
            <a:r>
              <a:rPr lang="en-GB" dirty="0" smtClean="0"/>
              <a:t>to journey together</a:t>
            </a:r>
          </a:p>
          <a:p>
            <a:r>
              <a:rPr lang="en-GB" dirty="0" smtClean="0"/>
              <a:t>to be an active part of a co-responsible Church</a:t>
            </a:r>
          </a:p>
          <a:p>
            <a:r>
              <a:rPr lang="en-GB" dirty="0"/>
              <a:t>t</a:t>
            </a:r>
            <a:r>
              <a:rPr lang="en-GB" dirty="0" smtClean="0"/>
              <a:t>o reach out through ecumenical and interreligious dialogue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(From </a:t>
            </a:r>
            <a:r>
              <a:rPr lang="en-GB" i="1" dirty="0" err="1" smtClean="0"/>
              <a:t>Vademecum</a:t>
            </a:r>
            <a:r>
              <a:rPr lang="en-GB" i="1" dirty="0" smtClean="0"/>
              <a:t> for the Synod on </a:t>
            </a:r>
            <a:r>
              <a:rPr lang="en-GB" i="1" dirty="0" err="1" smtClean="0"/>
              <a:t>synodality</a:t>
            </a:r>
            <a:r>
              <a:rPr lang="en-GB" dirty="0" smtClean="0"/>
              <a:t>, 2.3)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0503" y="157019"/>
            <a:ext cx="1871451" cy="90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411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945</Words>
  <Application>Microsoft Office PowerPoint</Application>
  <PresentationFormat>Widescreen</PresentationFormat>
  <Paragraphs>104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What are the aims of this synod? </vt:lpstr>
      <vt:lpstr>What are the aims of this synod? </vt:lpstr>
      <vt:lpstr>What are the aims of this synod? </vt:lpstr>
      <vt:lpstr>What are the aims of this synod? </vt:lpstr>
      <vt:lpstr>What are the aims of this synod? </vt:lpstr>
      <vt:lpstr>Attitudes for participating </vt:lpstr>
      <vt:lpstr>Attitudes for participating </vt:lpstr>
      <vt:lpstr>Attitudes for participating </vt:lpstr>
      <vt:lpstr>Avoiding pitfalls </vt:lpstr>
      <vt:lpstr>Avoiding pitfalls </vt:lpstr>
      <vt:lpstr>Avoiding pitfalls </vt:lpstr>
      <vt:lpstr>PowerPoint Presentation</vt:lpstr>
    </vt:vector>
  </TitlesOfParts>
  <Company>NPTCBC Schools &amp;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Felton (St Josephs RC School and 6th Form Centre)</dc:creator>
  <cp:lastModifiedBy>M Felton (St Josephs RC School and 6th Form Centre)</cp:lastModifiedBy>
  <cp:revision>19</cp:revision>
  <dcterms:created xsi:type="dcterms:W3CDTF">2021-10-20T16:14:30Z</dcterms:created>
  <dcterms:modified xsi:type="dcterms:W3CDTF">2021-10-20T20:38:06Z</dcterms:modified>
</cp:coreProperties>
</file>